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5"/>
            <a:r>
              <a:rPr lang="zh-CN" altLang="en-US" dirty="0" smtClean="0"/>
              <a:t>第四级</a:t>
            </a:r>
          </a:p>
          <a:p>
            <a:pPr lvl="6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pattern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Sep.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 smtClean="0"/>
              <a:t>circalate</a:t>
            </a:r>
            <a:r>
              <a:rPr lang="en-US" dirty="0" smtClean="0"/>
              <a:t> </a:t>
            </a:r>
            <a:r>
              <a:rPr lang="en-US" dirty="0"/>
              <a:t>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</a:t>
            </a:r>
            <a:r>
              <a:rPr lang="en-US" dirty="0" smtClean="0"/>
              <a:t>applications</a:t>
            </a:r>
          </a:p>
          <a:p>
            <a:r>
              <a:rPr lang="en-US" dirty="0"/>
              <a:t>Consumer 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speech recognition, information retrieval and search, email </a:t>
            </a:r>
            <a:r>
              <a:rPr lang="en-US" dirty="0" smtClean="0"/>
              <a:t>and document classification</a:t>
            </a:r>
            <a:r>
              <a:rPr lang="en-US" dirty="0"/>
              <a:t>, stock price prediction, object </a:t>
            </a:r>
            <a:r>
              <a:rPr lang="en-US" dirty="0" smtClean="0"/>
              <a:t>recognition, product recommendation, ...</a:t>
            </a:r>
          </a:p>
          <a:p>
            <a:pPr lvl="1"/>
            <a:r>
              <a:rPr lang="en-US" dirty="0"/>
              <a:t>Highly desirable expertise from industry: Google, Facebook, </a:t>
            </a:r>
            <a:r>
              <a:rPr lang="en-US" dirty="0" smtClean="0"/>
              <a:t>Microsoft, Yahoo</a:t>
            </a:r>
            <a:r>
              <a:rPr lang="en-US" dirty="0"/>
              <a:t>, Twitter, IBM, LinkedIn, </a:t>
            </a:r>
            <a:r>
              <a:rPr lang="en-US" dirty="0" smtClean="0"/>
              <a:t>Amazon, ...</a:t>
            </a:r>
          </a:p>
          <a:p>
            <a:r>
              <a:rPr lang="en-US" dirty="0" smtClean="0"/>
              <a:t>Scientific </a:t>
            </a:r>
            <a:r>
              <a:rPr lang="en-US" dirty="0"/>
              <a:t>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Biology and genetics: identify disease-causing genes and gene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Climate science: predicting global warming </a:t>
            </a:r>
            <a:r>
              <a:rPr lang="en-US" dirty="0" smtClean="0"/>
              <a:t>trends</a:t>
            </a:r>
          </a:p>
          <a:p>
            <a:pPr lvl="1"/>
            <a:r>
              <a:rPr lang="en-US" dirty="0"/>
              <a:t>Social science: social network analysis; social media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Business and </a:t>
            </a:r>
            <a:r>
              <a:rPr lang="en-US" dirty="0" smtClean="0"/>
              <a:t>finance</a:t>
            </a:r>
            <a:r>
              <a:rPr lang="en-US" dirty="0"/>
              <a:t>: marketing, operation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/>
              <a:t>Emerging ones: healthcare, energy</a:t>
            </a:r>
            <a:r>
              <a:rPr lang="en-US" dirty="0" smtClean="0"/>
              <a:t>,...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flavors </a:t>
            </a:r>
            <a:r>
              <a:rPr lang="en-US" dirty="0"/>
              <a:t>of learning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/>
              <a:t>Supervised learning: make prediction given labeled </a:t>
            </a:r>
            <a:r>
              <a:rPr lang="en-US" dirty="0" smtClean="0"/>
              <a:t>training observations</a:t>
            </a:r>
            <a:r>
              <a:rPr lang="en-US" dirty="0"/>
              <a:t>, e.g., Spam detection, </a:t>
            </a:r>
            <a:r>
              <a:rPr lang="en-US" dirty="0" smtClean="0"/>
              <a:t>Iris</a:t>
            </a:r>
          </a:p>
          <a:p>
            <a:pPr lvl="1"/>
            <a:r>
              <a:rPr lang="en-US" dirty="0"/>
              <a:t>Unsupervised learning: Discover hidden and latent patterns in </a:t>
            </a:r>
            <a:r>
              <a:rPr lang="en-US" dirty="0" smtClean="0"/>
              <a:t>data; data </a:t>
            </a:r>
            <a:r>
              <a:rPr lang="en-US" dirty="0"/>
              <a:t>exploration, e.g., topic modelling in text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Many other </a:t>
            </a:r>
            <a:r>
              <a:rPr lang="en-US" dirty="0" smtClean="0"/>
              <a:t>paradigms</a:t>
            </a:r>
          </a:p>
          <a:p>
            <a:r>
              <a:rPr lang="en-US" dirty="0"/>
              <a:t>The focus and goal of this </a:t>
            </a:r>
            <a:r>
              <a:rPr lang="en-US" dirty="0" smtClean="0"/>
              <a:t>course</a:t>
            </a:r>
          </a:p>
          <a:p>
            <a:pPr lvl="1"/>
            <a:r>
              <a:rPr lang="en-US" dirty="0"/>
              <a:t>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Unsupervised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Semi-supervise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 smtClean="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dataset (from UCI machine learning repository)</a:t>
            </a:r>
            <a:endParaRPr lang="en-US" dirty="0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sepal length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sepal width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Iris-versicolor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attribute/feature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label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 value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Sample/attribute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Denote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 smtClean="0"/>
              <a:t>a dataset which contains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/>
              <a:t> instances. Each instance has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features. </a:t>
            </a:r>
          </a:p>
          <a:p>
            <a:r>
              <a:rPr lang="en-US" dirty="0" smtClean="0"/>
              <a:t>So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/>
              <a:t>is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/>
              <a:t>-th</a:t>
            </a:r>
            <a:r>
              <a:rPr lang="en-US" dirty="0" smtClean="0"/>
              <a:t> instance in the sample space </a:t>
            </a:r>
            <a:r>
              <a:rPr lang="en-US" dirty="0" smtClean="0">
                <a:latin typeface="Lucida Calligraphy" panose="03010101010101010101" pitchFamily="66" charset="0"/>
              </a:rPr>
              <a:t>X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/>
              <a:t> is the value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is the dimension of sample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 smtClean="0"/>
              <a:t>Data used in the training process is called </a:t>
            </a:r>
            <a:r>
              <a:rPr lang="en-US" altLang="zh-CN" dirty="0" smtClean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 smtClean="0"/>
              <a:t>Each sample in the training data is call </a:t>
            </a:r>
            <a:r>
              <a:rPr lang="en-US" dirty="0" smtClean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 smtClean="0"/>
              <a:t>All the training samples consist of a </a:t>
            </a:r>
            <a:r>
              <a:rPr lang="en-US" dirty="0" smtClean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n</a:t>
            </a:r>
            <a:endParaRPr lang="en-US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Output1</a:t>
            </a:r>
            <a:endParaRPr lang="en-US" b="1" dirty="0"/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features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learner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samples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Training samples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 smtClean="0"/>
                  <a:t>There are two types of prediction tasks</a:t>
                </a:r>
              </a:p>
              <a:p>
                <a:pPr lvl="1"/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Regression</a:t>
                </a:r>
                <a:endParaRPr lang="en-US" dirty="0"/>
              </a:p>
              <a:p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Binary classification: a positive class and a negative class</a:t>
                </a:r>
              </a:p>
              <a:p>
                <a:pPr lvl="1"/>
                <a:r>
                  <a:rPr lang="en-US" dirty="0" smtClean="0"/>
                  <a:t>Multi-class classification</a:t>
                </a:r>
              </a:p>
              <a:p>
                <a:pPr lvl="1"/>
                <a:r>
                  <a:rPr lang="en-US" dirty="0" smtClean="0"/>
                  <a:t>A labels is used to represent the class that a sample belongs to</a:t>
                </a:r>
              </a:p>
              <a:p>
                <a:r>
                  <a:rPr lang="en-US" dirty="0" smtClean="0"/>
                  <a:t>Denote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the label corresponding to the training sample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,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</a:rPr>
                  <a:t>Y</a:t>
                </a:r>
                <a:r>
                  <a:rPr lang="en-US" dirty="0" smtClean="0"/>
                  <a:t>. The prediction task is to learn a mapping function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  <a:endParaRPr lang="en-US" dirty="0">
                  <a:latin typeface="Lucida Calligraphy" panose="03010101010101010101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Pattern recognition, machine learning, and data mining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 recognition </a:t>
            </a:r>
            <a:r>
              <a:rPr lang="en-US" dirty="0" smtClean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PR</a:t>
                </a:r>
              </a:p>
              <a:p>
                <a:r>
                  <a:rPr lang="en-US" sz="2800" dirty="0" smtClean="0"/>
                  <a:t>ML</a:t>
                </a:r>
                <a:endParaRPr lang="en-US" sz="28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Data Mining</a:t>
                </a:r>
                <a:endParaRPr lang="en-US" sz="28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do clustering on data if labels are unknown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tasks can be divided into</a:t>
            </a:r>
          </a:p>
          <a:p>
            <a:pPr lvl="1"/>
            <a:r>
              <a:rPr lang="en-US" dirty="0" smtClean="0"/>
              <a:t>Supervised learning (classification + regression)</a:t>
            </a:r>
          </a:p>
          <a:p>
            <a:pPr lvl="1"/>
            <a:r>
              <a:rPr lang="en-US" dirty="0" smtClean="0"/>
              <a:t>Unsupervised learning (clustering)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cluster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Generalization ability </a:t>
            </a:r>
            <a:r>
              <a:rPr lang="en-US" dirty="0" smtClean="0"/>
              <a:t>of a model</a:t>
            </a:r>
          </a:p>
          <a:p>
            <a:r>
              <a:rPr lang="en-US" dirty="0" smtClean="0"/>
              <a:t>We assume that </a:t>
            </a:r>
          </a:p>
          <a:p>
            <a:pPr lvl="1"/>
            <a:r>
              <a:rPr lang="en-US" dirty="0" smtClean="0"/>
              <a:t>all the samples in a sample space obey a certain distribution (e.g. Gaussian distribution)</a:t>
            </a:r>
          </a:p>
          <a:p>
            <a:pPr lvl="1"/>
            <a:r>
              <a:rPr lang="en-US" dirty="0" smtClean="0"/>
              <a:t>and training samples are obtained by sampling from the space independently, i.e. training samples are independent and identically distributed (</a:t>
            </a:r>
            <a:r>
              <a:rPr lang="en-US" dirty="0" err="1" smtClean="0"/>
              <a:t>i.i.d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more samples are obtained, the more information about the distribution we can have, and the higher generalization </a:t>
            </a:r>
            <a:r>
              <a:rPr lang="en-US" smtClean="0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vs deduction</a:t>
            </a:r>
          </a:p>
          <a:p>
            <a:pPr lvl="1"/>
            <a:r>
              <a:rPr lang="en-US" dirty="0" smtClean="0"/>
              <a:t>Induction: special -&gt; general</a:t>
            </a:r>
          </a:p>
          <a:p>
            <a:pPr lvl="1"/>
            <a:r>
              <a:rPr lang="en-US" dirty="0" smtClean="0"/>
              <a:t>Deduction: general -&gt; special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hypothesis space is much larger than the (training) sample space</a:t>
            </a:r>
          </a:p>
          <a:p>
            <a:r>
              <a:rPr lang="en-US" dirty="0" smtClean="0"/>
              <a:t>There may exist more than one hypothesis corresponding to the same training set</a:t>
            </a:r>
          </a:p>
          <a:p>
            <a:r>
              <a:rPr lang="en-US" dirty="0" smtClean="0"/>
              <a:t>These hypothesis forms a hypothesis set called version space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87829" y="3394442"/>
            <a:ext cx="7329524" cy="1453392"/>
            <a:chOff x="587829" y="3394442"/>
            <a:chExt cx="7329524" cy="1453392"/>
          </a:xfrm>
        </p:grpSpPr>
        <p:sp>
          <p:nvSpPr>
            <p:cNvPr id="20" name="文本框 19"/>
            <p:cNvSpPr txBox="1"/>
            <p:nvPr/>
          </p:nvSpPr>
          <p:spPr>
            <a:xfrm>
              <a:off x="587829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05130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2212258" y="3763774"/>
              <a:ext cx="1150374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4987061" y="3763774"/>
              <a:ext cx="1394681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bias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a new sample: </a:t>
            </a:r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青绿；根蒂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沉闷）</a:t>
            </a:r>
            <a:endParaRPr lang="en-US" altLang="zh-CN" dirty="0" smtClean="0"/>
          </a:p>
          <a:p>
            <a:r>
              <a:rPr lang="en-US" dirty="0" smtClean="0"/>
              <a:t>Is it good or bad?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587829" y="3394442"/>
            <a:ext cx="7329524" cy="1453392"/>
            <a:chOff x="587829" y="3394442"/>
            <a:chExt cx="7329524" cy="1453392"/>
          </a:xfrm>
        </p:grpSpPr>
        <p:sp>
          <p:nvSpPr>
            <p:cNvPr id="8" name="文本框 7"/>
            <p:cNvSpPr txBox="1"/>
            <p:nvPr/>
          </p:nvSpPr>
          <p:spPr>
            <a:xfrm>
              <a:off x="587829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130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 flipV="1">
              <a:off x="2212258" y="3763774"/>
              <a:ext cx="1150374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4987061" y="3763774"/>
              <a:ext cx="1394681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Inductive </a:t>
            </a:r>
            <a:r>
              <a:rPr lang="en-US" dirty="0" smtClean="0"/>
              <a:t>bias is an assumption of “what is a good model”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</a:t>
            </a:r>
            <a:r>
              <a:rPr lang="zh-CN" altLang="en-US" dirty="0"/>
              <a:t>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/>
              <a:t>浊响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Free </a:t>
            </a:r>
            <a:r>
              <a:rPr lang="en-US" smtClean="0"/>
              <a:t>Lunch Theorem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make a decision?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 smtClean="0"/>
              <a:t>How to pick a “good” watermelon?</a:t>
            </a:r>
          </a:p>
          <a:p>
            <a:r>
              <a:rPr lang="en-US" dirty="0" smtClean="0"/>
              <a:t>How do you know you have a cold?</a:t>
            </a:r>
          </a:p>
          <a:p>
            <a:r>
              <a:rPr lang="en-US" altLang="zh-CN" dirty="0" smtClean="0"/>
              <a:t>Can you pick out the apple from bananas?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  <a:endParaRPr lang="en-U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a computer learn to make a decision like human?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Pattern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possible </a:t>
            </a:r>
            <a:r>
              <a:rPr lang="en-US" dirty="0" smtClean="0"/>
              <a:t>definition</a:t>
            </a:r>
            <a:endParaRPr lang="en-US" dirty="0"/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</a:t>
            </a:r>
            <a:r>
              <a:rPr lang="en-US" dirty="0" smtClean="0"/>
              <a:t>then use </a:t>
            </a:r>
            <a:r>
              <a:rPr lang="en-US" dirty="0"/>
              <a:t>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</a:t>
            </a:r>
            <a:r>
              <a:rPr lang="en-US" dirty="0" smtClean="0"/>
              <a:t>other kinds </a:t>
            </a:r>
            <a:r>
              <a:rPr lang="en-US" dirty="0"/>
              <a:t>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 patterns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Patterns</a:t>
            </a:r>
          </a:p>
          <a:p>
            <a:pPr lvl="1"/>
            <a:r>
              <a:rPr lang="en-US" dirty="0"/>
              <a:t>We see repeated periods of </a:t>
            </a:r>
            <a:r>
              <a:rPr lang="en-US" dirty="0" smtClean="0"/>
              <a:t>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</a:t>
            </a:r>
            <a:r>
              <a:rPr lang="en-US" dirty="0" smtClean="0"/>
              <a:t>fit </a:t>
            </a:r>
            <a:r>
              <a:rPr lang="en-US" dirty="0"/>
              <a:t>the data with a polynomial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model is not accurate for individual </a:t>
            </a:r>
            <a:r>
              <a:rPr lang="en-US" dirty="0" smtClean="0"/>
              <a:t>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temperature of 2010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This particular polynomial model is not exactly accurate for </a:t>
            </a:r>
            <a:r>
              <a:rPr lang="en-US" dirty="0" smtClean="0"/>
              <a:t>that specific </a:t>
            </a:r>
            <a:r>
              <a:rPr lang="en-US" dirty="0"/>
              <a:t>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ingredients in the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Modeling: devised to capture the patterns in the </a:t>
            </a:r>
            <a:r>
              <a:rPr lang="en-US" dirty="0" smtClean="0"/>
              <a:t>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 smtClean="0"/>
              <a:t>Prediction</a:t>
            </a:r>
            <a:r>
              <a:rPr lang="en-US" dirty="0"/>
              <a:t>: apply the model to forecast what is going to happen in future</a:t>
            </a:r>
          </a:p>
          <a:p>
            <a:pPr lvl="1"/>
            <a:endParaRPr lang="en-US" dirty="0" smtClean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rich history of applying statistical learning methods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Recognizing </a:t>
            </a:r>
            <a:r>
              <a:rPr lang="en-US" dirty="0" smtClean="0"/>
              <a:t>flowers </a:t>
            </a:r>
            <a:r>
              <a:rPr lang="en-US" dirty="0"/>
              <a:t>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1004</TotalTime>
  <Words>1334</Words>
  <Application>Microsoft Office PowerPoint</Application>
  <PresentationFormat>全屏显示(4:3)</PresentationFormat>
  <Paragraphs>360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318</cp:revision>
  <dcterms:created xsi:type="dcterms:W3CDTF">2016-07-20T11:29:42Z</dcterms:created>
  <dcterms:modified xsi:type="dcterms:W3CDTF">2016-09-18T05:02:04Z</dcterms:modified>
</cp:coreProperties>
</file>